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8" r:id="rId4"/>
    <p:sldId id="259" r:id="rId5"/>
    <p:sldId id="261" r:id="rId6"/>
    <p:sldId id="262" r:id="rId7"/>
    <p:sldId id="260" r:id="rId8"/>
    <p:sldId id="265" r:id="rId9"/>
    <p:sldId id="267" r:id="rId10"/>
    <p:sldId id="266" r:id="rId11"/>
    <p:sldId id="264" r:id="rId1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7"/>
    <p:restoredTop sz="94682"/>
  </p:normalViewPr>
  <p:slideViewPr>
    <p:cSldViewPr snapToGrid="0" snapToObjects="1">
      <p:cViewPr varScale="1">
        <p:scale>
          <a:sx n="74" d="100"/>
          <a:sy n="74" d="100"/>
        </p:scale>
        <p:origin x="1734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Running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Foglio1!$A$2:$A$3</c:f>
              <c:strCache>
                <c:ptCount val="2"/>
                <c:pt idx="0">
                  <c:v>Pure SSA</c:v>
                </c:pt>
                <c:pt idx="1">
                  <c:v>Hybrid model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1024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4-4C4C-AF4E-9AC621422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562960"/>
        <c:axId val="1289952848"/>
      </c:barChart>
      <c:catAx>
        <c:axId val="14035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9952848"/>
        <c:crosses val="autoZero"/>
        <c:auto val="1"/>
        <c:lblAlgn val="ctr"/>
        <c:lblOffset val="100"/>
        <c:noMultiLvlLbl val="0"/>
      </c:catAx>
      <c:valAx>
        <c:axId val="128995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dirty="0"/>
                  <a:t>Running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356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EE62599-EC69-436A-97E5-D693A46BBE02}" type="slidenum">
              <a:rPr lang="en-US" sz="1400">
                <a:latin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1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207C21E3-D485-4D7D-BE5F-997A4F50475E}" type="slidenum">
              <a:rPr lang="en-US" sz="4300">
                <a:solidFill>
                  <a:srgbClr val="000000"/>
                </a:solidFill>
                <a:latin typeface="Gill Sans"/>
                <a:ea typeface="Gill Sans"/>
              </a:rPr>
              <a:t>1</a:t>
            </a:fld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3884760" y="8685360"/>
            <a:ext cx="2955240" cy="440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EF8F361-F005-4025-81B3-CF25AE3F858E}" type="slidenum">
              <a:rPr lang="en-US" sz="1200">
                <a:solidFill>
                  <a:srgbClr val="000000"/>
                </a:solidFill>
                <a:latin typeface="Times New Roman"/>
                <a:ea typeface="Gill Sans"/>
              </a:rPr>
              <a:t>1</a:t>
            </a:fld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8040" cy="40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50160" y="390600"/>
            <a:ext cx="11703600" cy="753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957400" y="2282040"/>
            <a:ext cx="7089120" cy="565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A5455-85AC-4266-AC79-1C6081C2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37AD54-E5DD-443F-9013-A94C3EFDE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076F37-CF73-4B26-8D11-E6A78F90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259-7D07-4BC2-8DBC-55AC9C9E0566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19D7E-262C-4C35-A539-FFC4B7F1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4A3FE-DA10-46CD-A0EF-7314C6BE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7912-1928-49F6-88D0-37B44034D3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05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50160" y="390600"/>
            <a:ext cx="11703600" cy="753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891000" y="8811000"/>
            <a:ext cx="278280" cy="158328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11709000" y="24480"/>
            <a:ext cx="1294920" cy="125100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0" y="9485280"/>
            <a:ext cx="13003920" cy="267480"/>
          </a:xfrm>
          <a:prstGeom prst="rect">
            <a:avLst/>
          </a:prstGeom>
          <a:solidFill>
            <a:srgbClr val="E46C0A"/>
          </a:solidFill>
          <a:ln w="9360">
            <a:solidFill>
              <a:srgbClr val="4A7EBB"/>
            </a:solidFill>
            <a:round/>
          </a:ln>
        </p:spPr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/>
          <p:cNvPicPr/>
          <p:nvPr/>
        </p:nvPicPr>
        <p:blipFill>
          <a:blip r:embed="rId15"/>
          <a:stretch>
            <a:fillRect/>
          </a:stretch>
        </p:blipFill>
        <p:spPr>
          <a:xfrm rot="5400000">
            <a:off x="891000" y="8811000"/>
            <a:ext cx="278280" cy="1583280"/>
          </a:xfrm>
          <a:prstGeom prst="rect">
            <a:avLst/>
          </a:prstGeom>
          <a:ln>
            <a:noFill/>
          </a:ln>
        </p:spPr>
      </p:pic>
      <p:pic>
        <p:nvPicPr>
          <p:cNvPr id="40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11709000" y="24480"/>
            <a:ext cx="1294920" cy="125100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0" y="9485280"/>
            <a:ext cx="13003920" cy="267480"/>
          </a:xfrm>
          <a:prstGeom prst="rect">
            <a:avLst/>
          </a:prstGeom>
          <a:solidFill>
            <a:srgbClr val="E46C0A"/>
          </a:solidFill>
          <a:ln w="9360">
            <a:solidFill>
              <a:srgbClr val="4A7EBB"/>
            </a:solidFill>
            <a:round/>
          </a:ln>
        </p:spPr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50160" y="390600"/>
            <a:ext cx="11703600" cy="1625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53380" y="2000712"/>
            <a:ext cx="11161440" cy="3876033"/>
          </a:xfrm>
          <a:prstGeom prst="rect">
            <a:avLst/>
          </a:prstGeom>
          <a:noFill/>
          <a:ln w="9360">
            <a:noFill/>
          </a:ln>
        </p:spPr>
        <p:txBody>
          <a:bodyPr lIns="128160" tIns="66600" rIns="128160" bIns="66600" anchor="ctr"/>
          <a:lstStyle/>
          <a:p>
            <a:pPr algn="ctr"/>
            <a:r>
              <a:rPr lang="pl-PL" sz="7300" b="1" dirty="0">
                <a:solidFill>
                  <a:srgbClr val="002060"/>
                </a:solidFill>
                <a:latin typeface="Calibri"/>
                <a:ea typeface="Gill Sans"/>
              </a:rPr>
              <a:t>CS</a:t>
            </a:r>
            <a:r>
              <a:rPr lang="it-IT" sz="7300" b="1" dirty="0">
                <a:solidFill>
                  <a:srgbClr val="002060"/>
                </a:solidFill>
                <a:latin typeface="Calibri"/>
                <a:ea typeface="Gill Sans"/>
              </a:rPr>
              <a:t>2</a:t>
            </a:r>
            <a:r>
              <a:rPr lang="pl-PL" sz="7300" b="1" dirty="0">
                <a:solidFill>
                  <a:srgbClr val="002060"/>
                </a:solidFill>
                <a:latin typeface="Calibri"/>
                <a:ea typeface="Gill Sans"/>
              </a:rPr>
              <a:t> </a:t>
            </a:r>
            <a:r>
              <a:rPr lang="it-IT" sz="7300" b="1" dirty="0" err="1">
                <a:solidFill>
                  <a:srgbClr val="002060"/>
                </a:solidFill>
                <a:latin typeface="Calibri"/>
                <a:ea typeface="Gill Sans"/>
              </a:rPr>
              <a:t>Towards</a:t>
            </a:r>
            <a:r>
              <a:rPr lang="it-IT" sz="7300" b="1" dirty="0">
                <a:solidFill>
                  <a:srgbClr val="002060"/>
                </a:solidFill>
                <a:latin typeface="Calibri"/>
                <a:ea typeface="Gill Sans"/>
              </a:rPr>
              <a:t> </a:t>
            </a:r>
            <a:br>
              <a:rPr lang="it-IT" sz="7300" b="1" dirty="0">
                <a:solidFill>
                  <a:srgbClr val="002060"/>
                </a:solidFill>
                <a:latin typeface="Calibri"/>
                <a:ea typeface="Gill Sans"/>
              </a:rPr>
            </a:br>
            <a:r>
              <a:rPr lang="it-IT" sz="7300" b="1" dirty="0">
                <a:solidFill>
                  <a:srgbClr val="002060"/>
                </a:solidFill>
                <a:latin typeface="Calibri"/>
                <a:ea typeface="Gill Sans"/>
              </a:rPr>
              <a:t>Human Cell </a:t>
            </a:r>
            <a:r>
              <a:rPr lang="it-IT" sz="7300" b="1" dirty="0" err="1">
                <a:solidFill>
                  <a:srgbClr val="002060"/>
                </a:solidFill>
                <a:latin typeface="Calibri"/>
                <a:ea typeface="Gill Sans"/>
              </a:rPr>
              <a:t>Simulation</a:t>
            </a:r>
            <a:endParaRPr lang="pl-PL" sz="7300" b="1" dirty="0">
              <a:solidFill>
                <a:srgbClr val="002060"/>
              </a:solidFill>
              <a:latin typeface="Calibri"/>
              <a:ea typeface="Gill Sans"/>
            </a:endParaRPr>
          </a:p>
          <a:p>
            <a:pPr algn="ctr"/>
            <a:endParaRPr lang="pl-PL" sz="7300" b="1" dirty="0">
              <a:solidFill>
                <a:srgbClr val="002060"/>
              </a:solidFill>
              <a:latin typeface="Calibri"/>
              <a:ea typeface="Gill Sans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Calibri"/>
                <a:ea typeface="Gill Sans"/>
              </a:rPr>
              <a:t>cHiPSet</a:t>
            </a:r>
            <a:r>
              <a:rPr lang="en-US" sz="6000" b="1" dirty="0">
                <a:solidFill>
                  <a:srgbClr val="002060"/>
                </a:solidFill>
                <a:latin typeface="Calibri"/>
                <a:ea typeface="Gill Sans"/>
              </a:rPr>
              <a:t> –</a:t>
            </a:r>
            <a:r>
              <a:rPr lang="pl-PL" sz="6000" b="1" dirty="0">
                <a:solidFill>
                  <a:srgbClr val="002060"/>
                </a:solidFill>
                <a:latin typeface="Calibri"/>
                <a:ea typeface="Gill Sans"/>
              </a:rPr>
              <a:t> CS</a:t>
            </a:r>
            <a:r>
              <a:rPr lang="it-IT" sz="6000" b="1" dirty="0">
                <a:solidFill>
                  <a:srgbClr val="002060"/>
                </a:solidFill>
                <a:latin typeface="Calibri"/>
                <a:ea typeface="Gill Sans"/>
              </a:rPr>
              <a:t>2</a:t>
            </a:r>
            <a:r>
              <a:rPr lang="en-US" sz="6000" b="1" dirty="0">
                <a:solidFill>
                  <a:srgbClr val="002060"/>
                </a:solidFill>
                <a:latin typeface="Calibri"/>
                <a:ea typeface="Gill Sans"/>
              </a:rPr>
              <a:t> </a:t>
            </a:r>
            <a:r>
              <a:rPr lang="pl-PL" sz="6000" b="1" dirty="0" err="1">
                <a:solidFill>
                  <a:srgbClr val="002060"/>
                </a:solidFill>
                <a:latin typeface="Calibri"/>
                <a:ea typeface="Gill Sans"/>
              </a:rPr>
              <a:t>Final</a:t>
            </a:r>
            <a:r>
              <a:rPr lang="pl-PL" sz="6000" b="1" dirty="0">
                <a:solidFill>
                  <a:srgbClr val="002060"/>
                </a:solidFill>
                <a:latin typeface="Calibri"/>
                <a:ea typeface="Gill Sans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Calibri"/>
                <a:ea typeface="Gill Sans"/>
              </a:rPr>
              <a:t>Report</a:t>
            </a:r>
            <a:endParaRPr sz="1200" dirty="0"/>
          </a:p>
        </p:txBody>
      </p:sp>
      <p:sp>
        <p:nvSpPr>
          <p:cNvPr id="84" name="CustomShape 2"/>
          <p:cNvSpPr/>
          <p:nvPr/>
        </p:nvSpPr>
        <p:spPr>
          <a:xfrm>
            <a:off x="1749960" y="7797371"/>
            <a:ext cx="9368280" cy="707760"/>
          </a:xfrm>
          <a:prstGeom prst="rect">
            <a:avLst/>
          </a:prstGeom>
          <a:noFill/>
          <a:ln>
            <a:noFill/>
          </a:ln>
        </p:spPr>
        <p:txBody>
          <a:bodyPr lIns="129960" tIns="65160" rIns="129960" bIns="65160"/>
          <a:lstStyle/>
          <a:p>
            <a:pPr algn="ctr">
              <a:lnSpc>
                <a:spcPct val="90000"/>
              </a:lnSpc>
            </a:pPr>
            <a:r>
              <a:rPr lang="pl-PL" sz="3200" b="1" i="1" dirty="0" err="1">
                <a:solidFill>
                  <a:srgbClr val="FF0000"/>
                </a:solidFill>
                <a:latin typeface="Calibri"/>
              </a:rPr>
              <a:t>Vilnius</a:t>
            </a:r>
            <a:r>
              <a:rPr lang="pl-PL" sz="3200" b="1" i="1" dirty="0">
                <a:solidFill>
                  <a:srgbClr val="FF0000"/>
                </a:solidFill>
                <a:latin typeface="Calibri"/>
              </a:rPr>
              <a:t>, March</a:t>
            </a:r>
            <a:r>
              <a:rPr lang="en-US" sz="32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l-PL" sz="3200" b="1" i="1" dirty="0">
                <a:solidFill>
                  <a:srgbClr val="FF0000"/>
                </a:solidFill>
                <a:latin typeface="Calibri"/>
              </a:rPr>
              <a:t>28-29, </a:t>
            </a:r>
            <a:r>
              <a:rPr lang="en-US" sz="3200" b="1" i="1" dirty="0">
                <a:solidFill>
                  <a:srgbClr val="FF0000"/>
                </a:solidFill>
                <a:latin typeface="Calibri"/>
              </a:rPr>
              <a:t>201</a:t>
            </a:r>
            <a:r>
              <a:rPr lang="pl-PL" sz="3200" b="1" i="1" dirty="0">
                <a:solidFill>
                  <a:srgbClr val="FF0000"/>
                </a:solidFill>
                <a:latin typeface="Calibri"/>
              </a:rPr>
              <a:t>9</a:t>
            </a:r>
            <a:endParaRPr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         </a:t>
            </a:r>
            <a:endParaRPr dirty="0"/>
          </a:p>
        </p:txBody>
      </p:sp>
      <p:sp>
        <p:nvSpPr>
          <p:cNvPr id="85" name="CustomShape 3"/>
          <p:cNvSpPr/>
          <p:nvPr/>
        </p:nvSpPr>
        <p:spPr>
          <a:xfrm>
            <a:off x="1749960" y="5668920"/>
            <a:ext cx="9368280" cy="707760"/>
          </a:xfrm>
          <a:prstGeom prst="rect">
            <a:avLst/>
          </a:prstGeom>
          <a:noFill/>
          <a:ln>
            <a:noFill/>
          </a:ln>
        </p:spPr>
        <p:txBody>
          <a:bodyPr lIns="129960" tIns="65160" rIns="129960" bIns="65160"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          </a:t>
            </a: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749960" y="637668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chemeClr val="accent6">
                    <a:lumMod val="75000"/>
                  </a:schemeClr>
                </a:solidFill>
              </a:rPr>
              <a:t>Marco S. Nobile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CS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3166533"/>
            <a:ext cx="5608320" cy="4641427"/>
          </a:xfrm>
        </p:spPr>
        <p:txBody>
          <a:bodyPr>
            <a:normAutofit/>
          </a:bodyPr>
          <a:lstStyle/>
          <a:p>
            <a:pPr algn="ctr"/>
            <a:r>
              <a:rPr lang="en-AU" sz="2560" dirty="0"/>
              <a:t>Daniela Besozzi</a:t>
            </a:r>
          </a:p>
          <a:p>
            <a:pPr algn="ctr"/>
            <a:r>
              <a:rPr lang="en-AU" sz="2560" dirty="0"/>
              <a:t>Paolo </a:t>
            </a:r>
            <a:r>
              <a:rPr lang="en-AU" sz="2560" dirty="0" err="1"/>
              <a:t>Cazzaniga</a:t>
            </a:r>
            <a:endParaRPr lang="en-AU" sz="2560" dirty="0"/>
          </a:p>
          <a:p>
            <a:pPr algn="ctr"/>
            <a:r>
              <a:rPr lang="en-AU" sz="2560" dirty="0"/>
              <a:t>Luis </a:t>
            </a:r>
            <a:r>
              <a:rPr lang="en-AU" sz="2560" dirty="0" err="1"/>
              <a:t>Correia</a:t>
            </a:r>
            <a:endParaRPr lang="en-AU" sz="2560" dirty="0"/>
          </a:p>
          <a:p>
            <a:pPr algn="ctr"/>
            <a:r>
              <a:rPr lang="en-AU" sz="2560" dirty="0"/>
              <a:t>Mauro </a:t>
            </a:r>
            <a:r>
              <a:rPr lang="en-AU" sz="2560" dirty="0" err="1"/>
              <a:t>Iacono</a:t>
            </a:r>
            <a:endParaRPr lang="en-AU" sz="2560" dirty="0"/>
          </a:p>
          <a:p>
            <a:pPr algn="ctr"/>
            <a:r>
              <a:rPr lang="en-AU" sz="2560" dirty="0"/>
              <a:t>Joanna </a:t>
            </a:r>
            <a:r>
              <a:rPr lang="en-AU" sz="2560" dirty="0" err="1"/>
              <a:t>Kolodziej</a:t>
            </a:r>
            <a:endParaRPr lang="en-AU" sz="2560" dirty="0"/>
          </a:p>
          <a:p>
            <a:pPr algn="ctr"/>
            <a:r>
              <a:rPr lang="en-AU" sz="2560" dirty="0"/>
              <a:t>Giancarlo Mauri</a:t>
            </a:r>
          </a:p>
          <a:p>
            <a:pPr algn="ctr"/>
            <a:r>
              <a:rPr lang="en-AU" sz="2560" dirty="0"/>
              <a:t>Ivan </a:t>
            </a:r>
            <a:r>
              <a:rPr lang="en-AU" sz="2560" dirty="0" err="1"/>
              <a:t>Merelli</a:t>
            </a:r>
            <a:endParaRPr lang="en-AU" sz="2560" dirty="0"/>
          </a:p>
          <a:p>
            <a:pPr algn="ctr"/>
            <a:r>
              <a:rPr lang="en-AU" sz="2560" dirty="0"/>
              <a:t>Marco S. Nobile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DFC3D8-9160-4C97-830B-E294FE013D81}"/>
              </a:ext>
            </a:extLst>
          </p:cNvPr>
          <p:cNvSpPr txBox="1">
            <a:spLocks/>
          </p:cNvSpPr>
          <p:nvPr/>
        </p:nvSpPr>
        <p:spPr>
          <a:xfrm>
            <a:off x="6502400" y="3169281"/>
            <a:ext cx="5608320" cy="4641427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560" dirty="0"/>
              <a:t>Zuzana </a:t>
            </a:r>
            <a:r>
              <a:rPr lang="en-AU" sz="2560" dirty="0" err="1"/>
              <a:t>Komínková</a:t>
            </a:r>
            <a:r>
              <a:rPr lang="en-AU" sz="2560" dirty="0"/>
              <a:t> </a:t>
            </a:r>
            <a:r>
              <a:rPr lang="en-AU" sz="2560" dirty="0" err="1"/>
              <a:t>Oplatková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/>
              <a:t>Sabri </a:t>
            </a:r>
            <a:r>
              <a:rPr lang="en-AU" sz="2560" dirty="0" err="1"/>
              <a:t>Pllana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/>
              <a:t>Roman </a:t>
            </a:r>
            <a:r>
              <a:rPr lang="en-AU" sz="2560" dirty="0" err="1"/>
              <a:t>Senkerik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/>
              <a:t>Simone </a:t>
            </a:r>
            <a:r>
              <a:rPr lang="en-AU" sz="2560" dirty="0" err="1"/>
              <a:t>Spolaor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 err="1"/>
              <a:t>Natalja</a:t>
            </a:r>
            <a:r>
              <a:rPr lang="en-AU" sz="2560" dirty="0"/>
              <a:t> </a:t>
            </a:r>
            <a:r>
              <a:rPr lang="en-AU" sz="2560" dirty="0" err="1"/>
              <a:t>Stojanovic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/>
              <a:t>Esko </a:t>
            </a:r>
            <a:r>
              <a:rPr lang="en-AU" sz="2560" dirty="0" err="1"/>
              <a:t>Turunen</a:t>
            </a:r>
            <a:endParaRPr lang="en-AU" sz="2560" dirty="0"/>
          </a:p>
          <a:p>
            <a:pPr marL="0" indent="0" algn="ctr">
              <a:buNone/>
            </a:pPr>
            <a:r>
              <a:rPr lang="en-AU" sz="2560" dirty="0" err="1"/>
              <a:t>Aleš</a:t>
            </a:r>
            <a:r>
              <a:rPr lang="en-AU" sz="2560" dirty="0"/>
              <a:t> </a:t>
            </a:r>
            <a:r>
              <a:rPr lang="en-AU" sz="2560" dirty="0" err="1"/>
              <a:t>Zamuda</a:t>
            </a:r>
            <a:endParaRPr lang="en-AU" sz="2560" dirty="0"/>
          </a:p>
        </p:txBody>
      </p:sp>
    </p:spTree>
    <p:extLst>
      <p:ext uri="{BB962C8B-B14F-4D97-AF65-F5344CB8AC3E}">
        <p14:creationId xmlns:p14="http://schemas.microsoft.com/office/powerpoint/2010/main" val="255545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 external file that holds a picture, illustration, etc.&#10;Object name is nihms391296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3"/>
          <a:stretch/>
        </p:blipFill>
        <p:spPr bwMode="auto">
          <a:xfrm>
            <a:off x="6439434" y="2016000"/>
            <a:ext cx="6165933" cy="54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Whole (Human) Cell </a:t>
            </a:r>
            <a:r>
              <a:rPr lang="en-AU" b="1" dirty="0" err="1"/>
              <a:t>Modeling</a:t>
            </a:r>
            <a:r>
              <a:rPr lang="en-AU" b="1" dirty="0"/>
              <a:t> and Simulation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Multiple scales = </a:t>
            </a:r>
            <a:r>
              <a:rPr lang="en-AU" b="1" dirty="0"/>
              <a:t>Multiple methods </a:t>
            </a:r>
            <a:r>
              <a:rPr lang="en-AU" dirty="0"/>
              <a:t>for </a:t>
            </a:r>
            <a:br>
              <a:rPr lang="en-AU" dirty="0"/>
            </a:br>
            <a:r>
              <a:rPr lang="en-AU" dirty="0"/>
              <a:t>modelling and simulation must be combined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b="1" dirty="0"/>
              <a:t>Missing parameters </a:t>
            </a:r>
            <a:r>
              <a:rPr lang="en-AU" dirty="0"/>
              <a:t>(e.g., kinetic parameters)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b="1" dirty="0"/>
              <a:t>Intrinsic stochasticity </a:t>
            </a:r>
            <a:r>
              <a:rPr lang="en-AU" dirty="0"/>
              <a:t>(e.g., </a:t>
            </a:r>
            <a:r>
              <a:rPr lang="en-AU" dirty="0" err="1"/>
              <a:t>signaling</a:t>
            </a:r>
            <a:r>
              <a:rPr lang="en-AU" dirty="0"/>
              <a:t>, gene regulation)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b="1" dirty="0"/>
              <a:t>Synchronization and communication </a:t>
            </a:r>
            <a:r>
              <a:rPr lang="en-AU" dirty="0"/>
              <a:t>between </a:t>
            </a:r>
            <a:br>
              <a:rPr lang="en-AU" dirty="0"/>
            </a:br>
            <a:r>
              <a:rPr lang="en-AU" dirty="0"/>
              <a:t>the simulation methods is necessary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Massive amount of reactions and</a:t>
            </a:r>
            <a:br>
              <a:rPr lang="en-AU" dirty="0"/>
            </a:br>
            <a:r>
              <a:rPr lang="en-AU" dirty="0"/>
              <a:t>chemical species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AU" dirty="0"/>
              <a:t> </a:t>
            </a:r>
            <a:r>
              <a:rPr lang="en-AU" b="1" dirty="0"/>
              <a:t>massive calculations</a:t>
            </a:r>
          </a:p>
          <a:p>
            <a:pPr lvl="1"/>
            <a:endParaRPr lang="en-AU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Attempted by Karr et al.</a:t>
            </a:r>
            <a:r>
              <a:rPr lang="en-AU" b="1" dirty="0"/>
              <a:t> </a:t>
            </a:r>
            <a:r>
              <a:rPr lang="en-AU" dirty="0"/>
              <a:t>using model of </a:t>
            </a:r>
            <a:br>
              <a:rPr lang="en-AU" dirty="0"/>
            </a:br>
            <a:r>
              <a:rPr lang="en-AU" b="1" dirty="0"/>
              <a:t>bacterium </a:t>
            </a:r>
            <a:r>
              <a:rPr lang="en-AU" b="1" i="1" dirty="0"/>
              <a:t>M. </a:t>
            </a:r>
            <a:r>
              <a:rPr lang="en-AU" b="1" i="1" dirty="0" err="1"/>
              <a:t>genitalium</a:t>
            </a:r>
            <a:r>
              <a:rPr lang="en-AU" b="1" i="1" dirty="0"/>
              <a:t> </a:t>
            </a:r>
            <a:r>
              <a:rPr lang="en-AU" dirty="0"/>
              <a:t>(see scheme)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521 genes: enough for all basic processes</a:t>
            </a:r>
            <a:endParaRPr lang="en-AU" b="1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b="1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Never attempted on human cells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93B618-D56E-4265-A280-462E3B1C654A}"/>
              </a:ext>
            </a:extLst>
          </p:cNvPr>
          <p:cNvSpPr txBox="1"/>
          <p:nvPr/>
        </p:nvSpPr>
        <p:spPr>
          <a:xfrm>
            <a:off x="7274427" y="7917120"/>
            <a:ext cx="44959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80" dirty="0"/>
              <a:t>Figure taken from: </a:t>
            </a:r>
            <a:r>
              <a:rPr lang="it-IT" sz="1280" dirty="0" err="1"/>
              <a:t>Karr</a:t>
            </a:r>
            <a:r>
              <a:rPr lang="it-IT" sz="1280" dirty="0"/>
              <a:t> </a:t>
            </a:r>
            <a:r>
              <a:rPr lang="it-IT" sz="1280" i="1" dirty="0"/>
              <a:t>et al.</a:t>
            </a:r>
            <a:r>
              <a:rPr lang="it-IT" sz="1280" dirty="0"/>
              <a:t>, </a:t>
            </a:r>
            <a:r>
              <a:rPr lang="en-US" sz="1280" i="1" dirty="0"/>
              <a:t>A whole-cell computational model predicts phenotype from genotype</a:t>
            </a:r>
            <a:r>
              <a:rPr lang="en-US" sz="1280" dirty="0"/>
              <a:t>,</a:t>
            </a:r>
            <a:r>
              <a:rPr lang="it-IT" sz="1280" dirty="0"/>
              <a:t> Cell 2012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3F5FB0-F0D8-455E-96FC-100CD33C890B}"/>
              </a:ext>
            </a:extLst>
          </p:cNvPr>
          <p:cNvSpPr txBox="1"/>
          <p:nvPr/>
        </p:nvSpPr>
        <p:spPr>
          <a:xfrm>
            <a:off x="5988676" y="1815240"/>
            <a:ext cx="798490" cy="709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10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Combine phenomenological </a:t>
            </a:r>
            <a:r>
              <a:rPr lang="en-AU" dirty="0"/>
              <a:t>modelling/simulation techniques (e.g., Boolean networks, Fuzzy Rule-Based Models) with more </a:t>
            </a:r>
            <a:r>
              <a:rPr lang="en-AU" b="1" dirty="0"/>
              <a:t>detailed mechanistic </a:t>
            </a:r>
            <a:r>
              <a:rPr lang="en-AU" dirty="0"/>
              <a:t>approaches (e.g., differential equations, Markov chains)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Intensive computations (e.g., ODEs) will be </a:t>
            </a:r>
            <a:r>
              <a:rPr lang="en-AU" b="1" dirty="0"/>
              <a:t>offloaded on multiple GPUs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Fuzzy RB model </a:t>
            </a:r>
            <a:r>
              <a:rPr lang="en-AU" b="1" dirty="0"/>
              <a:t>defined by hand </a:t>
            </a:r>
            <a:r>
              <a:rPr lang="en-AU" dirty="0"/>
              <a:t>or (possibly?) automatically inferred from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The various algorithms will run in a </a:t>
            </a:r>
            <a:r>
              <a:rPr lang="en-AU" b="1" dirty="0"/>
              <a:t>distributed fashion </a:t>
            </a:r>
            <a:r>
              <a:rPr lang="en-AU" dirty="0"/>
              <a:t>using MPI (master node collects partial results)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b="1" dirty="0"/>
              <a:t>Stochastic simulation is one bottleneck </a:t>
            </a:r>
            <a:r>
              <a:rPr lang="en-AU" dirty="0"/>
              <a:t>of the method: we need a clever strategy to improve performances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We need to estimate a </a:t>
            </a:r>
            <a:r>
              <a:rPr lang="en-AU" b="1" dirty="0"/>
              <a:t>huge amount of parameters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We can automate the collection of biological data using </a:t>
            </a:r>
            <a:r>
              <a:rPr lang="en-AU" b="1" dirty="0"/>
              <a:t>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7506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>
            <a:extLst>
              <a:ext uri="{FF2B5EF4-FFF2-40B4-BE49-F238E27FC236}">
                <a16:creationId xmlns:a16="http://schemas.microsoft.com/office/drawing/2014/main" id="{9CCCD696-D19A-4070-A0A5-E6147269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Progress of the CS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96C4C1A-5A44-4E9A-BFE8-F3020F60A2FE}"/>
              </a:ext>
            </a:extLst>
          </p:cNvPr>
          <p:cNvSpPr/>
          <p:nvPr/>
        </p:nvSpPr>
        <p:spPr>
          <a:xfrm>
            <a:off x="894080" y="3425178"/>
            <a:ext cx="2303708" cy="97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A1</a:t>
            </a:r>
          </a:p>
          <a:p>
            <a:pPr algn="ctr"/>
            <a:endParaRPr lang="it-IT" sz="1280" dirty="0">
              <a:solidFill>
                <a:schemeClr val="tx1"/>
              </a:solidFill>
            </a:endParaRPr>
          </a:p>
          <a:p>
            <a:pPr algn="ctr"/>
            <a:r>
              <a:rPr lang="it-IT" sz="1280" dirty="0">
                <a:solidFill>
                  <a:schemeClr val="tx1"/>
                </a:solidFill>
              </a:rPr>
              <a:t>Accelerated </a:t>
            </a:r>
            <a:r>
              <a:rPr lang="it-IT" sz="1280" dirty="0" err="1">
                <a:solidFill>
                  <a:schemeClr val="tx1"/>
                </a:solidFill>
              </a:rPr>
              <a:t>stochastic</a:t>
            </a:r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 err="1">
                <a:solidFill>
                  <a:schemeClr val="tx1"/>
                </a:solidFill>
              </a:rPr>
              <a:t>biochemical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  <a:r>
              <a:rPr lang="it-IT" sz="1280" dirty="0" err="1">
                <a:solidFill>
                  <a:schemeClr val="tx1"/>
                </a:solidFill>
              </a:rPr>
              <a:t>simulation</a:t>
            </a:r>
            <a:endParaRPr lang="it-IT" sz="1280" dirty="0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43112D4-0B79-42F0-98DA-C129814C35BB}"/>
              </a:ext>
            </a:extLst>
          </p:cNvPr>
          <p:cNvSpPr/>
          <p:nvPr/>
        </p:nvSpPr>
        <p:spPr>
          <a:xfrm>
            <a:off x="6156382" y="3425178"/>
            <a:ext cx="2303708" cy="975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A3</a:t>
            </a:r>
          </a:p>
          <a:p>
            <a:pPr algn="ctr"/>
            <a:endParaRPr lang="it-IT" sz="1280" dirty="0">
              <a:solidFill>
                <a:schemeClr val="tx1"/>
              </a:solidFill>
            </a:endParaRPr>
          </a:p>
          <a:p>
            <a:pPr algn="ctr"/>
            <a:r>
              <a:rPr lang="it-IT" sz="1280" dirty="0" err="1">
                <a:solidFill>
                  <a:schemeClr val="tx1"/>
                </a:solidFill>
              </a:rPr>
              <a:t>Automatic</a:t>
            </a:r>
            <a:r>
              <a:rPr lang="it-IT" sz="1280" dirty="0">
                <a:solidFill>
                  <a:schemeClr val="tx1"/>
                </a:solidFill>
              </a:rPr>
              <a:t> FRBM </a:t>
            </a:r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model </a:t>
            </a:r>
            <a:r>
              <a:rPr lang="it-IT" sz="1280" dirty="0" err="1">
                <a:solidFill>
                  <a:schemeClr val="tx1"/>
                </a:solidFill>
              </a:rPr>
              <a:t>inference</a:t>
            </a:r>
            <a:endParaRPr lang="it-IT" sz="128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F46A907-C287-4322-8782-38C89F8E47D2}"/>
              </a:ext>
            </a:extLst>
          </p:cNvPr>
          <p:cNvSpPr/>
          <p:nvPr/>
        </p:nvSpPr>
        <p:spPr>
          <a:xfrm>
            <a:off x="872211" y="6000591"/>
            <a:ext cx="2303708" cy="9753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B1</a:t>
            </a:r>
            <a:endParaRPr lang="it-IT" sz="1280" dirty="0">
              <a:solidFill>
                <a:schemeClr val="tx1"/>
              </a:solidFill>
            </a:endParaRPr>
          </a:p>
          <a:p>
            <a:pPr algn="ctr"/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Integration of </a:t>
            </a:r>
            <a:r>
              <a:rPr lang="it-IT" sz="1280" dirty="0" err="1">
                <a:solidFill>
                  <a:schemeClr val="tx1"/>
                </a:solidFill>
              </a:rPr>
              <a:t>stochastic</a:t>
            </a:r>
            <a:r>
              <a:rPr lang="it-IT" sz="1280" dirty="0">
                <a:solidFill>
                  <a:schemeClr val="tx1"/>
                </a:solidFill>
              </a:rPr>
              <a:t> simulator and FRBM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6A71FCC-C1DE-4ADB-BDFE-E6739FE22D76}"/>
              </a:ext>
            </a:extLst>
          </p:cNvPr>
          <p:cNvSpPr/>
          <p:nvPr/>
        </p:nvSpPr>
        <p:spPr>
          <a:xfrm>
            <a:off x="3525231" y="3418404"/>
            <a:ext cx="2303708" cy="9753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A2</a:t>
            </a:r>
            <a:endParaRPr lang="it-IT" sz="1280" dirty="0">
              <a:solidFill>
                <a:schemeClr val="tx1"/>
              </a:solidFill>
            </a:endParaRPr>
          </a:p>
          <a:p>
            <a:pPr algn="ctr"/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Integration of </a:t>
            </a:r>
            <a:r>
              <a:rPr lang="it-IT" sz="1280" dirty="0" err="1">
                <a:solidFill>
                  <a:schemeClr val="tx1"/>
                </a:solidFill>
              </a:rPr>
              <a:t>deterministic</a:t>
            </a:r>
            <a:r>
              <a:rPr lang="it-IT" sz="1280" dirty="0">
                <a:solidFill>
                  <a:schemeClr val="tx1"/>
                </a:solidFill>
              </a:rPr>
              <a:t> GPU-</a:t>
            </a:r>
            <a:r>
              <a:rPr lang="it-IT" sz="1280" dirty="0" err="1">
                <a:solidFill>
                  <a:schemeClr val="tx1"/>
                </a:solidFill>
              </a:rPr>
              <a:t>powered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  <a:r>
              <a:rPr lang="it-IT" sz="1280" dirty="0" err="1">
                <a:solidFill>
                  <a:schemeClr val="tx1"/>
                </a:solidFill>
              </a:rPr>
              <a:t>simulation</a:t>
            </a:r>
            <a:endParaRPr lang="it-IT" sz="1280" dirty="0">
              <a:solidFill>
                <a:schemeClr val="tx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3AC3E99-641D-4565-8ADE-ABD6DCFA9EFF}"/>
              </a:ext>
            </a:extLst>
          </p:cNvPr>
          <p:cNvSpPr/>
          <p:nvPr/>
        </p:nvSpPr>
        <p:spPr>
          <a:xfrm>
            <a:off x="3525231" y="6007364"/>
            <a:ext cx="2303708" cy="9753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/>
              <a:t>Task C1</a:t>
            </a:r>
            <a:endParaRPr lang="it-IT" sz="1280" dirty="0"/>
          </a:p>
          <a:p>
            <a:pPr algn="ctr"/>
            <a:br>
              <a:rPr lang="it-IT" sz="1280" dirty="0"/>
            </a:br>
            <a:r>
              <a:rPr lang="it-IT" sz="1280" dirty="0" err="1"/>
              <a:t>Estimation</a:t>
            </a:r>
            <a:r>
              <a:rPr lang="it-IT" sz="1280" dirty="0"/>
              <a:t> of missing </a:t>
            </a:r>
            <a:r>
              <a:rPr lang="it-IT" sz="1280" dirty="0" err="1"/>
              <a:t>parameters</a:t>
            </a:r>
            <a:r>
              <a:rPr lang="it-IT" sz="1280" dirty="0"/>
              <a:t> </a:t>
            </a:r>
          </a:p>
        </p:txBody>
      </p: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9E29998E-CF72-4129-BB8B-76BC6D1D9275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5400000">
            <a:off x="1234973" y="5189630"/>
            <a:ext cx="1600053" cy="218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69611D17-F8A1-4EDE-94FC-5E2E9EC6AF4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3866124" y="2558479"/>
            <a:ext cx="1600053" cy="52841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id="{608F819B-1AF2-4F46-8D3C-DE798FD1C98B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 flipH="1" flipV="1">
            <a:off x="2866281" y="5165148"/>
            <a:ext cx="968587" cy="2653020"/>
          </a:xfrm>
          <a:prstGeom prst="curvedConnector5">
            <a:avLst>
              <a:gd name="adj1" fmla="val -25175"/>
              <a:gd name="adj2" fmla="val 50000"/>
              <a:gd name="adj3" fmla="val 12517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ttore curvo 34">
            <a:extLst>
              <a:ext uri="{FF2B5EF4-FFF2-40B4-BE49-F238E27FC236}">
                <a16:creationId xmlns:a16="http://schemas.microsoft.com/office/drawing/2014/main" id="{C0A7AB9E-9482-4F72-9367-5B0EEFD4EE7A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rot="5400000">
            <a:off x="2547161" y="3870668"/>
            <a:ext cx="1606827" cy="26530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52B5433E-38C8-45F3-9D2E-D1E214F41655}"/>
              </a:ext>
            </a:extLst>
          </p:cNvPr>
          <p:cNvSpPr/>
          <p:nvPr/>
        </p:nvSpPr>
        <p:spPr>
          <a:xfrm>
            <a:off x="8933836" y="5993819"/>
            <a:ext cx="2303708" cy="975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Z1</a:t>
            </a:r>
            <a:endParaRPr lang="it-IT" sz="1280" dirty="0">
              <a:solidFill>
                <a:schemeClr val="tx1"/>
              </a:solidFill>
            </a:endParaRPr>
          </a:p>
          <a:p>
            <a:pPr algn="ctr"/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Application to </a:t>
            </a:r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 err="1">
                <a:solidFill>
                  <a:schemeClr val="tx1"/>
                </a:solidFill>
              </a:rPr>
              <a:t>programmed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  <a:r>
              <a:rPr lang="it-IT" sz="1280" dirty="0" err="1">
                <a:solidFill>
                  <a:schemeClr val="tx1"/>
                </a:solidFill>
              </a:rPr>
              <a:t>cell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  <a:r>
              <a:rPr lang="it-IT" sz="1280" dirty="0" err="1">
                <a:solidFill>
                  <a:schemeClr val="tx1"/>
                </a:solidFill>
              </a:rPr>
              <a:t>death</a:t>
            </a:r>
            <a:endParaRPr lang="it-IT" sz="1280" dirty="0">
              <a:solidFill>
                <a:schemeClr val="tx1"/>
              </a:solidFill>
            </a:endParaRPr>
          </a:p>
        </p:txBody>
      </p:sp>
      <p:cxnSp>
        <p:nvCxnSpPr>
          <p:cNvPr id="49" name="Connettore curvo 48">
            <a:extLst>
              <a:ext uri="{FF2B5EF4-FFF2-40B4-BE49-F238E27FC236}">
                <a16:creationId xmlns:a16="http://schemas.microsoft.com/office/drawing/2014/main" id="{86833AAE-15CD-4688-B5FB-6C5F89301B65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>
          <a:xfrm rot="5400000" flipH="1" flipV="1">
            <a:off x="5511077" y="5185566"/>
            <a:ext cx="963166" cy="2631151"/>
          </a:xfrm>
          <a:prstGeom prst="curvedConnector5">
            <a:avLst>
              <a:gd name="adj1" fmla="val -25317"/>
              <a:gd name="adj2" fmla="val 50000"/>
              <a:gd name="adj3" fmla="val 1253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B3170B8A-21DF-4377-8D7F-C5F78BFAE9A9}"/>
              </a:ext>
            </a:extLst>
          </p:cNvPr>
          <p:cNvSpPr/>
          <p:nvPr/>
        </p:nvSpPr>
        <p:spPr>
          <a:xfrm>
            <a:off x="6014530" y="3258623"/>
            <a:ext cx="2631152" cy="1286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20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64F7D312-F8E3-490D-9920-1600D7E40401}"/>
              </a:ext>
            </a:extLst>
          </p:cNvPr>
          <p:cNvSpPr/>
          <p:nvPr/>
        </p:nvSpPr>
        <p:spPr>
          <a:xfrm>
            <a:off x="708489" y="3269813"/>
            <a:ext cx="2631152" cy="12860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20"/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F8A4E93A-A1B8-48FC-9C5C-3F655B2C838A}"/>
              </a:ext>
            </a:extLst>
          </p:cNvPr>
          <p:cNvSpPr/>
          <p:nvPr/>
        </p:nvSpPr>
        <p:spPr>
          <a:xfrm>
            <a:off x="708489" y="5841840"/>
            <a:ext cx="2631152" cy="12860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20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7C40B337-94F8-4C3E-910A-D608F57A1E47}"/>
              </a:ext>
            </a:extLst>
          </p:cNvPr>
          <p:cNvSpPr/>
          <p:nvPr/>
        </p:nvSpPr>
        <p:spPr>
          <a:xfrm>
            <a:off x="3383377" y="5838014"/>
            <a:ext cx="2631152" cy="128609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2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93E2BB3-A13A-4EE6-ABA9-96031D25BA88}"/>
              </a:ext>
            </a:extLst>
          </p:cNvPr>
          <p:cNvSpPr/>
          <p:nvPr/>
        </p:nvSpPr>
        <p:spPr>
          <a:xfrm>
            <a:off x="8831271" y="3413987"/>
            <a:ext cx="2303708" cy="9753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A4</a:t>
            </a:r>
          </a:p>
          <a:p>
            <a:pPr algn="ctr"/>
            <a:endParaRPr lang="it-IT" sz="1280" dirty="0">
              <a:solidFill>
                <a:schemeClr val="tx1"/>
              </a:solidFill>
            </a:endParaRPr>
          </a:p>
          <a:p>
            <a:pPr algn="ctr"/>
            <a:r>
              <a:rPr lang="it-IT" sz="1280" dirty="0" err="1">
                <a:solidFill>
                  <a:schemeClr val="tx1"/>
                </a:solidFill>
              </a:rPr>
              <a:t>Metabolic</a:t>
            </a:r>
            <a:r>
              <a:rPr lang="it-IT" sz="1280" dirty="0">
                <a:solidFill>
                  <a:schemeClr val="tx1"/>
                </a:solidFill>
              </a:rPr>
              <a:t> modeling </a:t>
            </a:r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reduction and </a:t>
            </a:r>
            <a:r>
              <a:rPr lang="it-IT" sz="1280" dirty="0" err="1">
                <a:solidFill>
                  <a:schemeClr val="tx1"/>
                </a:solidFill>
              </a:rPr>
              <a:t>simulation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6EBAB326-ABFA-4909-9FC2-7EB887BA198E}"/>
              </a:ext>
            </a:extLst>
          </p:cNvPr>
          <p:cNvSpPr/>
          <p:nvPr/>
        </p:nvSpPr>
        <p:spPr>
          <a:xfrm>
            <a:off x="8689418" y="3254436"/>
            <a:ext cx="2631152" cy="12860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20"/>
          </a:p>
        </p:txBody>
      </p: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id="{0DCCB2AA-799B-491E-BDE8-F4C459340F05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 rot="5400000">
            <a:off x="7830577" y="3867008"/>
            <a:ext cx="1630211" cy="267489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4D47444-152B-4C20-A2E8-C921054EFA59}"/>
              </a:ext>
            </a:extLst>
          </p:cNvPr>
          <p:cNvSpPr/>
          <p:nvPr/>
        </p:nvSpPr>
        <p:spPr>
          <a:xfrm>
            <a:off x="6156382" y="6019558"/>
            <a:ext cx="2303708" cy="975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80" b="1" dirty="0">
                <a:solidFill>
                  <a:schemeClr val="tx1"/>
                </a:solidFill>
              </a:rPr>
              <a:t>Task D1</a:t>
            </a:r>
            <a:endParaRPr lang="it-IT" sz="1280" dirty="0">
              <a:solidFill>
                <a:schemeClr val="tx1"/>
              </a:solidFill>
            </a:endParaRPr>
          </a:p>
          <a:p>
            <a:pPr algn="ctr"/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Integration of </a:t>
            </a:r>
            <a:r>
              <a:rPr lang="it-IT" sz="1280" dirty="0" err="1">
                <a:solidFill>
                  <a:schemeClr val="tx1"/>
                </a:solidFill>
              </a:rPr>
              <a:t>all</a:t>
            </a:r>
            <a:r>
              <a:rPr lang="it-IT" sz="1280" dirty="0">
                <a:solidFill>
                  <a:schemeClr val="tx1"/>
                </a:solidFill>
              </a:rPr>
              <a:t> </a:t>
            </a:r>
            <a:br>
              <a:rPr lang="it-IT" sz="1280" dirty="0">
                <a:solidFill>
                  <a:schemeClr val="tx1"/>
                </a:solidFill>
              </a:rPr>
            </a:br>
            <a:r>
              <a:rPr lang="it-IT" sz="1280" dirty="0">
                <a:solidFill>
                  <a:schemeClr val="tx1"/>
                </a:solidFill>
              </a:rPr>
              <a:t>modeling </a:t>
            </a:r>
            <a:r>
              <a:rPr lang="it-IT" sz="1280" dirty="0" err="1">
                <a:solidFill>
                  <a:schemeClr val="tx1"/>
                </a:solidFill>
              </a:rPr>
              <a:t>approaches</a:t>
            </a:r>
            <a:endParaRPr lang="it-IT" sz="1280" dirty="0">
              <a:solidFill>
                <a:schemeClr val="tx1"/>
              </a:solidFill>
            </a:endParaRPr>
          </a:p>
        </p:txBody>
      </p:sp>
      <p:cxnSp>
        <p:nvCxnSpPr>
          <p:cNvPr id="36" name="Connettore curvo 35">
            <a:extLst>
              <a:ext uri="{FF2B5EF4-FFF2-40B4-BE49-F238E27FC236}">
                <a16:creationId xmlns:a16="http://schemas.microsoft.com/office/drawing/2014/main" id="{59099D1F-44E7-4820-9B2E-0F6C0A6284AC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5400000" flipH="1" flipV="1">
            <a:off x="8196412" y="5105642"/>
            <a:ext cx="1001100" cy="2777454"/>
          </a:xfrm>
          <a:prstGeom prst="curvedConnector5">
            <a:avLst>
              <a:gd name="adj1" fmla="val -24357"/>
              <a:gd name="adj2" fmla="val 50000"/>
              <a:gd name="adj3" fmla="val 12435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AB47C-96F1-48B3-8498-F64F993C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Estimation</a:t>
            </a:r>
            <a:r>
              <a:rPr lang="it-IT" dirty="0"/>
              <a:t> of missing </a:t>
            </a:r>
            <a:r>
              <a:rPr lang="it-IT" dirty="0" err="1"/>
              <a:t>parameters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6FFAB7-2C0A-4E50-B21A-8AB87E49B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Estimation</a:t>
            </a:r>
            <a:r>
              <a:rPr lang="it-IT" dirty="0"/>
              <a:t> can be </a:t>
            </a:r>
            <a:r>
              <a:rPr lang="it-IT" dirty="0" err="1"/>
              <a:t>stated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b="1" dirty="0" err="1"/>
              <a:t>minimization</a:t>
            </a:r>
            <a:r>
              <a:rPr lang="it-IT" b="1" dirty="0"/>
              <a:t>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dirty="0"/>
              <a:t>(i.e., </a:t>
            </a:r>
            <a:r>
              <a:rPr lang="it-IT" dirty="0" err="1"/>
              <a:t>minimize</a:t>
            </a:r>
            <a:r>
              <a:rPr lang="it-IT" dirty="0"/>
              <a:t> the «</a:t>
            </a:r>
            <a:r>
              <a:rPr lang="it-IT" dirty="0" err="1"/>
              <a:t>difference</a:t>
            </a:r>
            <a:r>
              <a:rPr lang="it-IT" dirty="0"/>
              <a:t>»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and </a:t>
            </a:r>
            <a:r>
              <a:rPr lang="it-IT" dirty="0" err="1"/>
              <a:t>experimental</a:t>
            </a:r>
            <a:r>
              <a:rPr lang="it-IT" dirty="0"/>
              <a:t>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b="1" dirty="0"/>
              <a:t>testing DISH</a:t>
            </a:r>
            <a:r>
              <a:rPr lang="it-IT" dirty="0"/>
              <a:t> (</a:t>
            </a:r>
            <a:r>
              <a:rPr lang="en-US" dirty="0" err="1"/>
              <a:t>DIstance</a:t>
            </a:r>
            <a:r>
              <a:rPr lang="en-US" dirty="0"/>
              <a:t> Based Parameter Adaptation for </a:t>
            </a:r>
            <a:r>
              <a:rPr lang="en-US" dirty="0" err="1"/>
              <a:t>Succes</a:t>
            </a:r>
            <a:r>
              <a:rPr lang="en-US" dirty="0"/>
              <a:t>-History based Differential Evolution</a:t>
            </a:r>
            <a:r>
              <a:rPr lang="it-IT" dirty="0"/>
              <a:t>), a </a:t>
            </a:r>
            <a:r>
              <a:rPr lang="it-IT" dirty="0" err="1"/>
              <a:t>variant</a:t>
            </a:r>
            <a:r>
              <a:rPr lang="it-IT" dirty="0"/>
              <a:t> of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Evolution</a:t>
            </a: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Among</a:t>
            </a:r>
            <a:r>
              <a:rPr lang="it-IT" dirty="0"/>
              <a:t> the state-of-the-art of </a:t>
            </a:r>
            <a:r>
              <a:rPr lang="it-IT" dirty="0" err="1"/>
              <a:t>evolutionary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for </a:t>
            </a:r>
            <a:r>
              <a:rPr lang="it-IT" b="1" dirty="0"/>
              <a:t>global optimization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/>
              <a:t>Preliminary </a:t>
            </a:r>
            <a:r>
              <a:rPr lang="it-IT" dirty="0" err="1"/>
              <a:t>tests</a:t>
            </a:r>
            <a:r>
              <a:rPr lang="it-IT" dirty="0"/>
              <a:t>: </a:t>
            </a:r>
            <a:r>
              <a:rPr lang="it-IT" b="1" dirty="0" err="1"/>
              <a:t>six</a:t>
            </a:r>
            <a:r>
              <a:rPr lang="it-IT" b="1" dirty="0"/>
              <a:t> </a:t>
            </a:r>
            <a:r>
              <a:rPr lang="it-IT" b="1" dirty="0" err="1"/>
              <a:t>biochemical</a:t>
            </a:r>
            <a:r>
              <a:rPr lang="it-IT" b="1" dirty="0"/>
              <a:t> models </a:t>
            </a:r>
            <a:r>
              <a:rPr lang="it-IT" dirty="0"/>
              <a:t>with 50 reactions (=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i="1" dirty="0"/>
              <a:t>In </a:t>
            </a:r>
            <a:r>
              <a:rPr lang="it-IT" i="1" dirty="0" err="1"/>
              <a:t>silico</a:t>
            </a:r>
            <a:r>
              <a:rPr lang="it-IT" i="1" dirty="0"/>
              <a:t> </a:t>
            </a:r>
            <a:r>
              <a:rPr lang="it-IT" dirty="0"/>
              <a:t>generated target </a:t>
            </a:r>
            <a:r>
              <a:rPr lang="it-IT" dirty="0" err="1"/>
              <a:t>dynamic</a:t>
            </a:r>
            <a:r>
              <a:rPr lang="it-IT" dirty="0"/>
              <a:t> target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/>
              <a:t>Preliminary </a:t>
            </a:r>
            <a:r>
              <a:rPr lang="it-IT" b="1" dirty="0" err="1"/>
              <a:t>results</a:t>
            </a:r>
            <a:r>
              <a:rPr lang="it-IT" b="1" dirty="0"/>
              <a:t> are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satisfying</a:t>
            </a:r>
            <a:r>
              <a:rPr lang="it-IT" b="1" dirty="0"/>
              <a:t> </a:t>
            </a:r>
            <a:r>
              <a:rPr lang="it-IT" dirty="0"/>
              <a:t>–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repeat</a:t>
            </a:r>
            <a:r>
              <a:rPr lang="it-IT" dirty="0"/>
              <a:t> the </a:t>
            </a:r>
            <a:r>
              <a:rPr lang="it-IT" dirty="0" err="1"/>
              <a:t>tests</a:t>
            </a:r>
            <a:r>
              <a:rPr lang="it-IT" dirty="0"/>
              <a:t> on more </a:t>
            </a:r>
            <a:r>
              <a:rPr lang="it-IT" dirty="0" err="1"/>
              <a:t>complex</a:t>
            </a:r>
            <a:r>
              <a:rPr lang="it-IT" dirty="0"/>
              <a:t> systems (&gt;50 </a:t>
            </a:r>
            <a:r>
              <a:rPr lang="it-IT" dirty="0" err="1"/>
              <a:t>parameters</a:t>
            </a:r>
            <a:r>
              <a:rPr lang="it-IT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0CA6BA-6BC8-437A-9AAE-C2E1061B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" t="10007" r="32460" b="4964"/>
          <a:stretch/>
        </p:blipFill>
        <p:spPr>
          <a:xfrm>
            <a:off x="3811048" y="5018468"/>
            <a:ext cx="5381824" cy="37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56B56-7619-418A-9A57-A46A4F5B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Hybridization</a:t>
            </a:r>
            <a:r>
              <a:rPr lang="it-IT" dirty="0"/>
              <a:t> of </a:t>
            </a:r>
            <a:r>
              <a:rPr lang="it-IT" dirty="0" err="1"/>
              <a:t>mechanistic</a:t>
            </a:r>
            <a:r>
              <a:rPr lang="it-IT" dirty="0"/>
              <a:t> and fuzzy rule-base models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B5B582-9814-406E-A397-2AEF611B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Two «</a:t>
            </a:r>
            <a:r>
              <a:rPr lang="it-IT" dirty="0" err="1"/>
              <a:t>regimes</a:t>
            </a:r>
            <a:r>
              <a:rPr lang="it-IT" dirty="0"/>
              <a:t>»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communicate</a:t>
            </a:r>
            <a:r>
              <a:rPr lang="it-IT" dirty="0"/>
              <a:t> by </a:t>
            </a:r>
            <a:r>
              <a:rPr lang="it-IT" dirty="0" err="1"/>
              <a:t>means</a:t>
            </a:r>
            <a:r>
              <a:rPr lang="it-IT" dirty="0"/>
              <a:t> of a </a:t>
            </a:r>
            <a:r>
              <a:rPr lang="it-IT" b="1" dirty="0" err="1"/>
              <a:t>shared</a:t>
            </a:r>
            <a:r>
              <a:rPr lang="it-IT" b="1" dirty="0"/>
              <a:t> </a:t>
            </a:r>
            <a:r>
              <a:rPr lang="it-IT" b="1" dirty="0" err="1"/>
              <a:t>interface</a:t>
            </a:r>
            <a:r>
              <a:rPr lang="it-IT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, a FRBM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combined</a:t>
            </a:r>
            <a:r>
              <a:rPr lang="it-IT" dirty="0"/>
              <a:t> with a </a:t>
            </a:r>
            <a:r>
              <a:rPr lang="it-IT" b="1" dirty="0"/>
              <a:t>reaction-</a:t>
            </a:r>
            <a:r>
              <a:rPr lang="it-IT" b="1" dirty="0" err="1"/>
              <a:t>based</a:t>
            </a:r>
            <a:r>
              <a:rPr lang="it-IT" b="1" dirty="0"/>
              <a:t> model</a:t>
            </a:r>
            <a:br>
              <a:rPr lang="it-IT" dirty="0"/>
            </a:br>
            <a:r>
              <a:rPr lang="it-IT" dirty="0" err="1"/>
              <a:t>simulated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Gillespie’s</a:t>
            </a:r>
            <a:r>
              <a:rPr lang="it-IT" dirty="0"/>
              <a:t> </a:t>
            </a:r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 </a:t>
            </a:r>
            <a:r>
              <a:rPr lang="it-IT" dirty="0" err="1"/>
              <a:t>approaches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a </a:t>
            </a:r>
            <a:r>
              <a:rPr lang="it-IT" b="1" dirty="0"/>
              <a:t>massive domain expertise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the </a:t>
            </a: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the method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b="1" dirty="0" err="1"/>
              <a:t>correctly</a:t>
            </a:r>
            <a:r>
              <a:rPr lang="it-IT" b="1" dirty="0"/>
              <a:t> </a:t>
            </a:r>
            <a:br>
              <a:rPr lang="it-IT" b="1" dirty="0"/>
            </a:br>
            <a:r>
              <a:rPr lang="it-IT" b="1" dirty="0" err="1"/>
              <a:t>reproduce</a:t>
            </a:r>
            <a:r>
              <a:rPr lang="it-IT" b="1" dirty="0"/>
              <a:t> complex </a:t>
            </a:r>
            <a:r>
              <a:rPr lang="it-IT" b="1" dirty="0" err="1"/>
              <a:t>phenomena</a:t>
            </a:r>
            <a:r>
              <a:rPr lang="it-IT" b="1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 err="1"/>
              <a:t>smaller</a:t>
            </a:r>
            <a:r>
              <a:rPr lang="it-IT" dirty="0"/>
              <a:t> </a:t>
            </a:r>
            <a:br>
              <a:rPr lang="it-IT" dirty="0"/>
            </a:br>
            <a:r>
              <a:rPr lang="it-IT" b="1" dirty="0" err="1"/>
              <a:t>fraction</a:t>
            </a:r>
            <a:r>
              <a:rPr lang="it-IT" b="1" dirty="0"/>
              <a:t> of </a:t>
            </a:r>
            <a:r>
              <a:rPr lang="it-IT" b="1" dirty="0" err="1"/>
              <a:t>computational</a:t>
            </a:r>
            <a:r>
              <a:rPr lang="it-IT" b="1" dirty="0"/>
              <a:t> </a:t>
            </a:r>
            <a:r>
              <a:rPr lang="it-IT" b="1" dirty="0" err="1"/>
              <a:t>effort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Spolaor</a:t>
            </a:r>
            <a:r>
              <a:rPr lang="it-IT" dirty="0"/>
              <a:t> </a:t>
            </a:r>
            <a:r>
              <a:rPr lang="it-IT" i="1" dirty="0"/>
              <a:t>et al</a:t>
            </a:r>
            <a:r>
              <a:rPr lang="it-IT" dirty="0"/>
              <a:t>., IEEE TFS (under </a:t>
            </a:r>
            <a:r>
              <a:rPr lang="it-IT" dirty="0" err="1"/>
              <a:t>revision</a:t>
            </a:r>
            <a:r>
              <a:rPr lang="it-IT" dirty="0"/>
              <a:t>)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99B3B70-3408-4936-AAE8-86AC83EA3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733170"/>
              </p:ext>
            </p:extLst>
          </p:nvPr>
        </p:nvGraphicFramePr>
        <p:xfrm>
          <a:off x="8216360" y="5396801"/>
          <a:ext cx="3251091" cy="364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322F5569-12C9-4A45-AFFD-9D1C5596C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2" t="9389" r="37089" b="24526"/>
          <a:stretch/>
        </p:blipFill>
        <p:spPr>
          <a:xfrm>
            <a:off x="8025527" y="1899935"/>
            <a:ext cx="4685921" cy="32308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9F58AF0-15DD-4B78-AB41-FB5AA71A5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6" t="6539" r="13744" b="3684"/>
          <a:stretch/>
        </p:blipFill>
        <p:spPr>
          <a:xfrm>
            <a:off x="1172054" y="4721595"/>
            <a:ext cx="6175104" cy="43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A668D-AE32-43EA-ACB0-51389A49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Accelerated </a:t>
            </a:r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biochemical</a:t>
            </a:r>
            <a:r>
              <a:rPr lang="it-IT" dirty="0"/>
              <a:t> </a:t>
            </a:r>
            <a:r>
              <a:rPr lang="it-IT" dirty="0" err="1"/>
              <a:t>simulation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6C635-1576-4F19-BFAC-BC8D3658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are planning to model with </a:t>
            </a:r>
            <a:r>
              <a:rPr lang="it-IT" b="1" dirty="0" err="1"/>
              <a:t>Markovian</a:t>
            </a:r>
            <a:r>
              <a:rPr lang="it-IT" b="1" dirty="0"/>
              <a:t> Agents </a:t>
            </a:r>
            <a:r>
              <a:rPr lang="it-IT" dirty="0"/>
              <a:t>the </a:t>
            </a:r>
            <a:r>
              <a:rPr lang="it-IT" dirty="0" err="1"/>
              <a:t>concurrent</a:t>
            </a:r>
            <a:r>
              <a:rPr lang="it-IT" dirty="0"/>
              <a:t> reactions </a:t>
            </a:r>
            <a:r>
              <a:rPr lang="it-IT" dirty="0" err="1"/>
              <a:t>firing</a:t>
            </a:r>
            <a:r>
              <a:rPr lang="it-IT" dirty="0"/>
              <a:t> in the </a:t>
            </a:r>
            <a:r>
              <a:rPr lang="it-IT" dirty="0" err="1"/>
              <a:t>biochemical</a:t>
            </a:r>
            <a:r>
              <a:rPr lang="it-IT" dirty="0"/>
              <a:t> </a:t>
            </a:r>
            <a:r>
              <a:rPr lang="it-IT" dirty="0" err="1"/>
              <a:t>systema</a:t>
            </a: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helpful</a:t>
            </a:r>
            <a:r>
              <a:rPr lang="it-IT" dirty="0"/>
              <a:t> to </a:t>
            </a:r>
            <a:r>
              <a:rPr lang="it-IT" b="1" dirty="0" err="1"/>
              <a:t>strongly</a:t>
            </a:r>
            <a:r>
              <a:rPr lang="it-IT" b="1" dirty="0"/>
              <a:t> </a:t>
            </a:r>
            <a:r>
              <a:rPr lang="it-IT" b="1" dirty="0" err="1"/>
              <a:t>improve</a:t>
            </a:r>
            <a:r>
              <a:rPr lang="it-IT" b="1" dirty="0"/>
              <a:t> the performances </a:t>
            </a:r>
            <a:r>
              <a:rPr lang="it-IT" dirty="0"/>
              <a:t>of the </a:t>
            </a:r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simulation</a:t>
            </a: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Represents</a:t>
            </a:r>
            <a:r>
              <a:rPr lang="it-IT" dirty="0"/>
              <a:t> a </a:t>
            </a:r>
            <a:r>
              <a:rPr lang="it-IT" b="1" dirty="0" err="1"/>
              <a:t>simplification</a:t>
            </a:r>
            <a:r>
              <a:rPr lang="it-IT" b="1" dirty="0"/>
              <a:t> with </a:t>
            </a:r>
            <a:r>
              <a:rPr lang="it-IT" b="1" dirty="0" err="1"/>
              <a:t>respect</a:t>
            </a:r>
            <a:r>
              <a:rPr lang="it-IT" b="1" dirty="0"/>
              <a:t> to pure SSA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See</a:t>
            </a:r>
            <a:r>
              <a:rPr lang="it-IT" dirty="0"/>
              <a:t> Bobbio </a:t>
            </a:r>
            <a:r>
              <a:rPr lang="it-IT" i="1" dirty="0"/>
              <a:t>et al</a:t>
            </a:r>
            <a:r>
              <a:rPr lang="it-IT" dirty="0"/>
              <a:t>., «</a:t>
            </a:r>
            <a:r>
              <a:rPr lang="it-IT" dirty="0" err="1"/>
              <a:t>Markovian</a:t>
            </a:r>
            <a:r>
              <a:rPr lang="it-IT" dirty="0"/>
              <a:t> Agent Models: A Dynamic </a:t>
            </a:r>
            <a:r>
              <a:rPr lang="it-IT" dirty="0" err="1"/>
              <a:t>Population</a:t>
            </a:r>
            <a:r>
              <a:rPr lang="it-IT" dirty="0"/>
              <a:t> of </a:t>
            </a:r>
            <a:r>
              <a:rPr lang="it-IT" dirty="0" err="1"/>
              <a:t>Interdendent</a:t>
            </a:r>
            <a:r>
              <a:rPr lang="it-IT" dirty="0"/>
              <a:t> </a:t>
            </a:r>
            <a:r>
              <a:rPr lang="it-IT" dirty="0" err="1"/>
              <a:t>Markovian</a:t>
            </a:r>
            <a:r>
              <a:rPr lang="it-IT" dirty="0"/>
              <a:t> Agents»,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Work in progress (no </a:t>
            </a:r>
            <a:r>
              <a:rPr lang="it-IT" dirty="0" err="1"/>
              <a:t>results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3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4912" y="3975"/>
            <a:ext cx="9199889" cy="973190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3"/>
          <a:stretch/>
        </p:blipFill>
        <p:spPr>
          <a:xfrm flipH="1">
            <a:off x="0" y="0"/>
            <a:ext cx="13004800" cy="9731901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8155" y="-3975"/>
            <a:ext cx="5338755" cy="3204849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C5569BB-BE53-47F9-9B64-A5647717A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2" t="15689" r="39095" b="30154"/>
          <a:stretch/>
        </p:blipFill>
        <p:spPr>
          <a:xfrm>
            <a:off x="6157984" y="205753"/>
            <a:ext cx="3228771" cy="222243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53EB4D-5817-4BC0-9A98-B1ED6EA4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3" y="2075686"/>
            <a:ext cx="5488026" cy="1550987"/>
          </a:xfrm>
        </p:spPr>
        <p:txBody>
          <a:bodyPr>
            <a:normAutofit/>
          </a:bodyPr>
          <a:lstStyle/>
          <a:p>
            <a:r>
              <a:rPr lang="it-IT" sz="4300" dirty="0">
                <a:solidFill>
                  <a:srgbClr val="000000"/>
                </a:solidFill>
              </a:rPr>
              <a:t>Book </a:t>
            </a:r>
            <a:r>
              <a:rPr lang="it-IT" sz="4300" dirty="0" err="1">
                <a:solidFill>
                  <a:srgbClr val="000000"/>
                </a:solidFill>
              </a:rPr>
              <a:t>chapter</a:t>
            </a:r>
            <a:endParaRPr lang="it-IT" sz="4300" dirty="0">
              <a:solidFill>
                <a:srgbClr val="0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9C8B77-DDF2-4DC9-82DD-1052262F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3" y="3802328"/>
            <a:ext cx="5154591" cy="3881908"/>
          </a:xfrm>
        </p:spPr>
        <p:txBody>
          <a:bodyPr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A book </a:t>
            </a:r>
            <a:r>
              <a:rPr lang="it-IT" dirty="0" err="1">
                <a:solidFill>
                  <a:srgbClr val="000000"/>
                </a:solidFill>
              </a:rPr>
              <a:t>chapter</a:t>
            </a:r>
            <a:r>
              <a:rPr lang="it-IT" dirty="0">
                <a:solidFill>
                  <a:srgbClr val="000000"/>
                </a:solidFill>
              </a:rPr>
              <a:t> in </a:t>
            </a:r>
            <a:r>
              <a:rPr lang="it-IT" dirty="0" err="1">
                <a:solidFill>
                  <a:srgbClr val="000000"/>
                </a:solidFill>
              </a:rPr>
              <a:t>forthcoming</a:t>
            </a:r>
            <a:r>
              <a:rPr lang="it-IT" dirty="0">
                <a:solidFill>
                  <a:srgbClr val="000000"/>
                </a:solidFill>
              </a:rPr>
              <a:t> vol. 11400 of </a:t>
            </a:r>
            <a:r>
              <a:rPr lang="it-IT" dirty="0" err="1">
                <a:solidFill>
                  <a:srgbClr val="000000"/>
                </a:solidFill>
              </a:rPr>
              <a:t>Lecture</a:t>
            </a:r>
            <a:r>
              <a:rPr lang="it-IT" dirty="0">
                <a:solidFill>
                  <a:srgbClr val="000000"/>
                </a:solidFill>
              </a:rPr>
              <a:t> Notes in Computer Science </a:t>
            </a:r>
            <a:r>
              <a:rPr lang="it-IT" dirty="0" err="1">
                <a:solidFill>
                  <a:srgbClr val="000000"/>
                </a:solidFill>
              </a:rPr>
              <a:t>was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written</a:t>
            </a:r>
            <a:r>
              <a:rPr lang="it-IT" dirty="0">
                <a:solidFill>
                  <a:srgbClr val="000000"/>
                </a:solidFill>
              </a:rPr>
              <a:t> by </a:t>
            </a:r>
            <a:r>
              <a:rPr lang="it-IT" dirty="0" err="1">
                <a:solidFill>
                  <a:srgbClr val="000000"/>
                </a:solidFill>
              </a:rPr>
              <a:t>all</a:t>
            </a:r>
            <a:r>
              <a:rPr lang="it-IT" dirty="0">
                <a:solidFill>
                  <a:srgbClr val="000000"/>
                </a:solidFill>
              </a:rPr>
              <a:t> group </a:t>
            </a:r>
            <a:r>
              <a:rPr lang="it-IT" dirty="0" err="1">
                <a:solidFill>
                  <a:srgbClr val="000000"/>
                </a:solidFill>
              </a:rPr>
              <a:t>members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</a:rPr>
              <a:t>Topics</a:t>
            </a:r>
            <a:r>
              <a:rPr lang="it-IT" dirty="0">
                <a:solidFill>
                  <a:srgbClr val="000000"/>
                </a:solidFill>
              </a:rPr>
              <a:t>: challenges of </a:t>
            </a:r>
            <a:r>
              <a:rPr lang="it-IT" dirty="0" err="1">
                <a:solidFill>
                  <a:srgbClr val="000000"/>
                </a:solidFill>
              </a:rPr>
              <a:t>whole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cell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simulation</a:t>
            </a:r>
            <a:r>
              <a:rPr lang="it-IT" dirty="0">
                <a:solidFill>
                  <a:srgbClr val="000000"/>
                </a:solidFill>
              </a:rPr>
              <a:t>, HPC and Big Data in life sciences, </a:t>
            </a:r>
            <a:r>
              <a:rPr lang="it-IT" dirty="0" err="1">
                <a:solidFill>
                  <a:srgbClr val="000000"/>
                </a:solidFill>
              </a:rPr>
              <a:t>hybrid</a:t>
            </a:r>
            <a:r>
              <a:rPr lang="it-IT" dirty="0">
                <a:solidFill>
                  <a:srgbClr val="000000"/>
                </a:solidFill>
              </a:rPr>
              <a:t> and multi-</a:t>
            </a:r>
            <a:r>
              <a:rPr lang="it-IT" dirty="0" err="1">
                <a:solidFill>
                  <a:srgbClr val="000000"/>
                </a:solidFill>
              </a:rPr>
              <a:t>formalism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modeling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approaches</a:t>
            </a:r>
            <a:r>
              <a:rPr lang="it-IT" dirty="0">
                <a:solidFill>
                  <a:srgbClr val="000000"/>
                </a:solidFill>
              </a:rPr>
              <a:t>, model </a:t>
            </a:r>
            <a:r>
              <a:rPr lang="it-IT" dirty="0" err="1">
                <a:solidFill>
                  <a:srgbClr val="000000"/>
                </a:solidFill>
              </a:rPr>
              <a:t>reduction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err="1">
                <a:solidFill>
                  <a:srgbClr val="000000"/>
                </a:solidFill>
              </a:rPr>
              <a:t>kinetic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parameters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estimation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err="1">
                <a:solidFill>
                  <a:srgbClr val="000000"/>
                </a:solidFill>
              </a:rPr>
              <a:t>inference</a:t>
            </a:r>
            <a:r>
              <a:rPr lang="it-IT" dirty="0">
                <a:solidFill>
                  <a:srgbClr val="000000"/>
                </a:solidFill>
              </a:rPr>
              <a:t> of fuzzy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273" y="4266786"/>
            <a:ext cx="6718528" cy="5465115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54B3AD-6EA4-48EF-BFD7-803DFD293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5" t="6749" r="2753" b="43075"/>
          <a:stretch/>
        </p:blipFill>
        <p:spPr>
          <a:xfrm>
            <a:off x="6941713" y="6645160"/>
            <a:ext cx="6024450" cy="19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8B795-7612-4DA4-A937-60BAC92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Next</a:t>
            </a:r>
            <a:r>
              <a:rPr lang="it-IT" dirty="0"/>
              <a:t>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7D3B6-E299-4329-A029-211FC406F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plan to exploit </a:t>
            </a:r>
            <a:r>
              <a:rPr lang="it-IT" b="1" dirty="0" err="1"/>
              <a:t>automatic</a:t>
            </a:r>
            <a:r>
              <a:rPr lang="it-IT" b="1" dirty="0"/>
              <a:t> model reduction </a:t>
            </a:r>
            <a:r>
              <a:rPr lang="it-IT" dirty="0"/>
              <a:t>to </a:t>
            </a:r>
            <a:r>
              <a:rPr lang="it-IT" dirty="0" err="1"/>
              <a:t>improve</a:t>
            </a:r>
            <a:r>
              <a:rPr lang="it-IT" dirty="0"/>
              <a:t> performances (and </a:t>
            </a:r>
            <a:r>
              <a:rPr lang="it-IT" dirty="0" err="1"/>
              <a:t>possibly</a:t>
            </a:r>
            <a:r>
              <a:rPr lang="it-IT" dirty="0"/>
              <a:t> reduce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to be </a:t>
            </a:r>
            <a:r>
              <a:rPr lang="it-IT" dirty="0" err="1"/>
              <a:t>estimated</a:t>
            </a:r>
            <a:r>
              <a:rPr lang="it-IT" dirty="0">
                <a:sym typeface="Wingdings" panose="05000000000000000000" pitchFamily="2" charset="2"/>
              </a:rPr>
              <a:t>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Provide</a:t>
            </a:r>
            <a:r>
              <a:rPr lang="it-IT" dirty="0"/>
              <a:t> additional data for </a:t>
            </a:r>
            <a:r>
              <a:rPr lang="it-IT" b="1" dirty="0" err="1"/>
              <a:t>automatic</a:t>
            </a:r>
            <a:r>
              <a:rPr lang="it-IT" b="1" dirty="0"/>
              <a:t> </a:t>
            </a:r>
            <a:r>
              <a:rPr lang="it-IT" b="1" dirty="0" err="1"/>
              <a:t>inference</a:t>
            </a:r>
            <a:r>
              <a:rPr lang="it-IT" b="1" dirty="0"/>
              <a:t> of FRBM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Test </a:t>
            </a:r>
            <a:r>
              <a:rPr lang="it-IT" dirty="0" err="1"/>
              <a:t>estimation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(DISH and FST-PSO in </a:t>
            </a:r>
            <a:r>
              <a:rPr lang="it-IT" dirty="0" err="1"/>
              <a:t>particular</a:t>
            </a:r>
            <a:r>
              <a:rPr lang="it-IT" dirty="0"/>
              <a:t>) on </a:t>
            </a:r>
            <a:r>
              <a:rPr lang="it-IT" b="1" dirty="0" err="1"/>
              <a:t>higher</a:t>
            </a:r>
            <a:r>
              <a:rPr lang="it-IT" b="1" dirty="0"/>
              <a:t> </a:t>
            </a:r>
            <a:r>
              <a:rPr lang="it-IT" b="1" dirty="0" err="1"/>
              <a:t>dimensional</a:t>
            </a:r>
            <a:r>
              <a:rPr lang="it-IT" b="1" dirty="0"/>
              <a:t>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Test Chaos-</a:t>
            </a:r>
            <a:r>
              <a:rPr lang="it-IT" b="1" dirty="0" err="1"/>
              <a:t>driven</a:t>
            </a:r>
            <a:r>
              <a:rPr lang="it-IT" b="1" dirty="0"/>
              <a:t> PSO and multi-</a:t>
            </a:r>
            <a:r>
              <a:rPr lang="it-IT" b="1" dirty="0" err="1"/>
              <a:t>objective</a:t>
            </a:r>
            <a:r>
              <a:rPr lang="it-IT" b="1" dirty="0"/>
              <a:t> </a:t>
            </a:r>
            <a:r>
              <a:rPr lang="it-IT" dirty="0"/>
              <a:t>(e.g., NSGA-II)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Apply</a:t>
            </a:r>
            <a:r>
              <a:rPr lang="it-IT" b="1" dirty="0"/>
              <a:t> </a:t>
            </a:r>
            <a:r>
              <a:rPr lang="it-IT" b="1" dirty="0" err="1"/>
              <a:t>Markovian</a:t>
            </a:r>
            <a:r>
              <a:rPr lang="it-IT" b="1" dirty="0"/>
              <a:t> Agents </a:t>
            </a:r>
            <a:r>
              <a:rPr lang="it-IT" dirty="0"/>
              <a:t>to multi-scale </a:t>
            </a:r>
            <a:r>
              <a:rPr lang="it-IT" dirty="0" err="1"/>
              <a:t>tissue</a:t>
            </a:r>
            <a:r>
              <a:rPr lang="it-IT" dirty="0"/>
              <a:t> </a:t>
            </a:r>
            <a:r>
              <a:rPr lang="it-IT" dirty="0" err="1"/>
              <a:t>simulation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89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557</Words>
  <Application>Microsoft Office PowerPoint</Application>
  <PresentationFormat>Personalizzato</PresentationFormat>
  <Paragraphs>109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Gill Sans</vt:lpstr>
      <vt:lpstr>StarSymbol</vt:lpstr>
      <vt:lpstr>Arial</vt:lpstr>
      <vt:lpstr>Calibri</vt:lpstr>
      <vt:lpstr>Times New Roman</vt:lpstr>
      <vt:lpstr>Wingdings</vt:lpstr>
      <vt:lpstr>Office Theme</vt:lpstr>
      <vt:lpstr>Office Theme</vt:lpstr>
      <vt:lpstr>Presentazione standard di PowerPoint</vt:lpstr>
      <vt:lpstr>Goal of the project</vt:lpstr>
      <vt:lpstr>Our approach</vt:lpstr>
      <vt:lpstr>Progress of the CS</vt:lpstr>
      <vt:lpstr>Estimation of missing parameters</vt:lpstr>
      <vt:lpstr>Hybridization of mechanistic and fuzzy rule-base models</vt:lpstr>
      <vt:lpstr>Accelerated stochastic biochemical simulation</vt:lpstr>
      <vt:lpstr>Book chapter</vt:lpstr>
      <vt:lpstr>Next steps</vt:lpstr>
      <vt:lpstr>CS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Nobile</dc:creator>
  <cp:lastModifiedBy>Marco Nobile</cp:lastModifiedBy>
  <cp:revision>1</cp:revision>
  <dcterms:created xsi:type="dcterms:W3CDTF">2019-03-25T09:25:21Z</dcterms:created>
  <dcterms:modified xsi:type="dcterms:W3CDTF">2019-03-25T09:30:04Z</dcterms:modified>
</cp:coreProperties>
</file>